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8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283" r:id="rId43"/>
    <p:sldId id="284" r:id="rId44"/>
    <p:sldId id="285" r:id="rId45"/>
    <p:sldId id="286" r:id="rId46"/>
    <p:sldId id="287" r:id="rId47"/>
    <p:sldId id="291" r:id="rId48"/>
    <p:sldId id="292" r:id="rId49"/>
    <p:sldId id="293" r:id="rId50"/>
    <p:sldId id="294" r:id="rId51"/>
    <p:sldId id="295" r:id="rId52"/>
    <p:sldId id="296" r:id="rId53"/>
    <p:sldId id="297" r:id="rId54"/>
    <p:sldId id="298" r:id="rId55"/>
    <p:sldId id="299" r:id="rId56"/>
    <p:sldId id="300" r:id="rId57"/>
    <p:sldId id="301" r:id="rId58"/>
    <p:sldId id="302" r:id="rId59"/>
    <p:sldId id="303" r:id="rId60"/>
    <p:sldId id="304" r:id="rId61"/>
    <p:sldId id="305" r:id="rId62"/>
    <p:sldId id="289" r:id="rId63"/>
    <p:sldId id="290" r:id="rId64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05" autoAdjust="0"/>
  </p:normalViewPr>
  <p:slideViewPr>
    <p:cSldViewPr>
      <p:cViewPr>
        <p:scale>
          <a:sx n="107" d="100"/>
          <a:sy n="107" d="100"/>
        </p:scale>
        <p:origin x="-5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C55CEA5-316B-4BD8-888D-F028A31A6244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1FBE268-2948-4262-B0DE-244D7474681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945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65C20C-CB7D-497A-9562-C8CB2AA8B6A4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5F369-0C6B-4A57-B93D-49202F3CBEA7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6560-E924-4EB7-A989-171BC55432C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8CD94-DA9C-4526-8D86-D6F08B67BA3B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84693-748C-43EB-88AD-F7C7ED506A6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48623-4F4D-440E-84CA-C6143B5B949F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10E1F-7651-4CCD-9830-E211D494C24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7A170-DB05-4DEA-8DA7-279F94966A85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B4167-540B-41A3-835E-4BAE3C61C29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73ED2-DBC2-4D1C-9661-BCFABAFC3897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8F85B-5C0D-430F-9297-18221E15FC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0D25C-34F5-4486-B68B-19CF8E192492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FAFEC-5108-43EA-8C01-949FD41736C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57AD6-46F3-49DA-B261-2B4B0BE9F4B9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F5BB7-B566-448A-8A25-F3DBC866237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F04FD-249D-44A1-BB00-CD837A1993AE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1A469-CC91-4581-8A38-ACBF8A6603F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2E51A-DBFF-4A74-A9EC-65CC16B2475F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3B5A4-BCD4-4E78-B58B-65B0BD98DE3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19011-C0F0-4DBD-A1FC-19F60EC34559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EBB6-555C-43DB-BAC7-F94FF511556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32973-F3FD-4A38-9BB3-5DB50F8E3E42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EEDD6-4FA2-4489-9D66-8F59224A27D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F2D4069-137C-4D1B-B722-A451ED7DC090}" type="datetimeFigureOut">
              <a:rPr lang="zh-TW" altLang="en-US"/>
              <a:pPr>
                <a:defRPr/>
              </a:pPr>
              <a:t>2011/3/24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CF63F3-1059-4CA8-89D4-96733EF7EC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videos.howstuffworks.com/discovery/30758-best-evidence-bigfoot-gait-video.htm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http://image.trucktrend.com/f/8311526/163_0608_17z+RV_toy_haulers+Featherlite_7943_SportUtility_Recreational_Vehicle_interior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ctrTitle"/>
          </p:nvPr>
        </p:nvSpPr>
        <p:spPr>
          <a:xfrm>
            <a:off x="0" y="115888"/>
            <a:ext cx="7772400" cy="1470025"/>
          </a:xfrm>
        </p:spPr>
        <p:txBody>
          <a:bodyPr/>
          <a:lstStyle/>
          <a:p>
            <a:r>
              <a:rPr lang="en-US" altLang="zh-TW" b="1" smtClean="0">
                <a:solidFill>
                  <a:srgbClr val="0000FF"/>
                </a:solidFill>
                <a:latin typeface="Book Antiqua" pitchFamily="18" charset="0"/>
              </a:rPr>
              <a:t>The Simpsons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subTitle" idx="1"/>
          </p:nvPr>
        </p:nvSpPr>
        <p:spPr>
          <a:xfrm>
            <a:off x="900113" y="5661025"/>
            <a:ext cx="6983412" cy="960438"/>
          </a:xfrm>
        </p:spPr>
        <p:txBody>
          <a:bodyPr/>
          <a:lstStyle/>
          <a:p>
            <a:r>
              <a:rPr lang="en-US" altLang="zh-TW" smtClean="0">
                <a:solidFill>
                  <a:schemeClr val="tx1"/>
                </a:solidFill>
              </a:rPr>
              <a:t>Tarrie, Lori, Mallory, Penny, Libby, June</a:t>
            </a:r>
          </a:p>
        </p:txBody>
      </p:sp>
      <p:pic>
        <p:nvPicPr>
          <p:cNvPr id="14339" name="Picture 4" descr="s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341438"/>
            <a:ext cx="568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b="1" smtClean="0"/>
              <a:t>Lisa Marie Simpson</a:t>
            </a:r>
            <a:endParaRPr lang="zh-TW" altLang="en-US" smtClean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418263" cy="49244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TW" b="1" dirty="0"/>
              <a:t>Identity: </a:t>
            </a:r>
            <a:r>
              <a:rPr lang="en-US" altLang="zh-TW" dirty="0"/>
              <a:t>the smart middle child, the moral center of the show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Characteristics: </a:t>
            </a:r>
            <a:r>
              <a:rPr lang="en-GB" altLang="zh-TW" dirty="0" smtClean="0"/>
              <a:t>intelligent(IQ159), witty, self-righteous</a:t>
            </a:r>
            <a:r>
              <a:rPr lang="en-GB" altLang="zh-TW" dirty="0"/>
              <a:t>, spiritual to peaceful way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Age: </a:t>
            </a:r>
            <a:r>
              <a:rPr lang="en-GB" altLang="zh-TW" dirty="0" smtClean="0"/>
              <a:t>8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Hobbies</a:t>
            </a:r>
            <a:r>
              <a:rPr lang="en-GB" altLang="zh-TW" b="1" dirty="0"/>
              <a:t>: </a:t>
            </a:r>
            <a:r>
              <a:rPr lang="en-GB" altLang="zh-TW" dirty="0"/>
              <a:t>Playing </a:t>
            </a:r>
            <a:r>
              <a:rPr lang="en-GB" altLang="zh-TW" dirty="0" smtClean="0"/>
              <a:t>saxophone,</a:t>
            </a:r>
            <a:r>
              <a:rPr lang="en-US" altLang="zh-TW" dirty="0"/>
              <a:t> advanced studies</a:t>
            </a:r>
            <a:r>
              <a:rPr lang="en-GB" altLang="zh-TW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Fears: </a:t>
            </a:r>
            <a:r>
              <a:rPr lang="en-GB" altLang="zh-TW" dirty="0"/>
              <a:t>Getting anything below an A in </a:t>
            </a:r>
            <a:r>
              <a:rPr lang="en-GB" altLang="zh-TW" dirty="0" smtClean="0"/>
              <a:t>school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Catchphrases</a:t>
            </a:r>
            <a:r>
              <a:rPr lang="en-GB" altLang="zh-TW" b="1" dirty="0"/>
              <a:t>: </a:t>
            </a:r>
            <a:r>
              <a:rPr lang="en-GB" altLang="zh-TW" dirty="0"/>
              <a:t>"If anyone wants me I'll be in my room." 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/>
          </a:p>
        </p:txBody>
      </p:sp>
      <p:pic>
        <p:nvPicPr>
          <p:cNvPr id="24579" name="內容版面配置區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588125" y="1484313"/>
            <a:ext cx="2144713" cy="3489325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765175"/>
            <a:ext cx="3671887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zh-TW" b="1" smtClean="0"/>
              <a:t>Margaret Simpson (Maggie)</a:t>
            </a:r>
            <a:endParaRPr lang="zh-TW" altLang="en-US" smtClean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770563" cy="463708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Identity: </a:t>
            </a:r>
            <a:r>
              <a:rPr lang="en-GB" altLang="zh-TW" dirty="0"/>
              <a:t>baby escapee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Characteristics:</a:t>
            </a:r>
            <a:r>
              <a:rPr lang="en-GB" altLang="zh-TW" dirty="0"/>
              <a:t> </a:t>
            </a:r>
            <a:r>
              <a:rPr lang="en-GB" altLang="zh-TW" dirty="0" smtClean="0"/>
              <a:t>keep sucking </a:t>
            </a:r>
            <a:r>
              <a:rPr lang="en-GB" altLang="zh-TW" dirty="0"/>
              <a:t>her </a:t>
            </a:r>
            <a:r>
              <a:rPr lang="en-GB" altLang="zh-TW" dirty="0" smtClean="0"/>
              <a:t>pacifier, </a:t>
            </a:r>
            <a:r>
              <a:rPr lang="en-GB" altLang="zh-TW" dirty="0"/>
              <a:t>watching and copying TV </a:t>
            </a:r>
            <a:endParaRPr lang="en-GB" altLang="zh-TW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Age</a:t>
            </a:r>
            <a:r>
              <a:rPr lang="en-GB" altLang="zh-TW" b="1" dirty="0"/>
              <a:t>: </a:t>
            </a:r>
            <a:r>
              <a:rPr lang="en-GB" altLang="zh-TW" dirty="0" smtClean="0"/>
              <a:t>1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First word: </a:t>
            </a:r>
            <a:r>
              <a:rPr lang="en-GB" altLang="zh-TW" dirty="0"/>
              <a:t>"Daddy"</a:t>
            </a:r>
            <a:endParaRPr lang="en-GB" altLang="zh-TW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Catchphrases</a:t>
            </a:r>
            <a:r>
              <a:rPr lang="en-GB" altLang="zh-TW" b="1" dirty="0"/>
              <a:t>: </a:t>
            </a:r>
            <a:r>
              <a:rPr lang="en-GB" altLang="zh-TW" dirty="0"/>
              <a:t>Sucking her </a:t>
            </a:r>
            <a:r>
              <a:rPr lang="en-GB" altLang="zh-TW" dirty="0" smtClean="0"/>
              <a:t>pacifier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dirty="0" smtClean="0"/>
              <a:t>High Intelligence for </a:t>
            </a:r>
            <a:r>
              <a:rPr lang="en-GB" altLang="zh-TW" dirty="0"/>
              <a:t>a </a:t>
            </a:r>
            <a:r>
              <a:rPr lang="en-GB" altLang="zh-TW" dirty="0" smtClean="0"/>
              <a:t>baby: she </a:t>
            </a:r>
            <a:r>
              <a:rPr lang="en-GB" altLang="zh-TW" dirty="0"/>
              <a:t>can spell EMCSQU (E=MC²) on her </a:t>
            </a:r>
            <a:r>
              <a:rPr lang="en-GB" altLang="zh-TW" dirty="0" smtClean="0"/>
              <a:t>blocks,  </a:t>
            </a:r>
            <a:r>
              <a:rPr lang="en-GB" altLang="zh-TW" dirty="0"/>
              <a:t>write her name on an </a:t>
            </a:r>
            <a:r>
              <a:rPr lang="en-GB" altLang="zh-TW" dirty="0" smtClean="0"/>
              <a:t>Etch-a-sketch, and drive </a:t>
            </a:r>
            <a:r>
              <a:rPr lang="en-GB" altLang="zh-TW" dirty="0"/>
              <a:t>a car </a:t>
            </a:r>
            <a:br>
              <a:rPr lang="en-GB" altLang="zh-TW" dirty="0"/>
            </a:br>
            <a:endParaRPr lang="zh-TW" altLang="en-US" dirty="0"/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156325" y="1700213"/>
            <a:ext cx="2259013" cy="2563812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1268413"/>
            <a:ext cx="488632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b="1" smtClean="0"/>
              <a:t>Abraham “Grampa” Simpson</a:t>
            </a:r>
            <a:endParaRPr lang="zh-TW" altLang="en-US" smtClean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770563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TW" b="1" dirty="0"/>
              <a:t>Identity: </a:t>
            </a:r>
            <a:r>
              <a:rPr lang="en-US" altLang="zh-TW" dirty="0"/>
              <a:t>father of Homer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TW" b="1" dirty="0"/>
              <a:t>Characteristics:</a:t>
            </a:r>
            <a:r>
              <a:rPr lang="en-US" altLang="zh-TW" dirty="0"/>
              <a:t> complaining, finds fault with everything and tells </a:t>
            </a:r>
            <a:r>
              <a:rPr lang="en-US" altLang="zh-TW" dirty="0" smtClean="0"/>
              <a:t>     </a:t>
            </a:r>
            <a:r>
              <a:rPr lang="en-US" altLang="zh-TW" b="1" dirty="0" smtClean="0"/>
              <a:t>go-nowhere stories</a:t>
            </a:r>
            <a:endParaRPr lang="zh-TW" altLang="zh-TW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Age</a:t>
            </a:r>
            <a:r>
              <a:rPr lang="en-GB" altLang="zh-TW" dirty="0"/>
              <a:t>: Over </a:t>
            </a:r>
            <a:r>
              <a:rPr lang="en-GB" altLang="zh-TW" dirty="0" smtClean="0"/>
              <a:t>80</a:t>
            </a:r>
            <a:endParaRPr lang="en-GB" altLang="zh-TW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Occupation</a:t>
            </a:r>
            <a:r>
              <a:rPr lang="en-GB" altLang="zh-TW" b="1" dirty="0"/>
              <a:t>: </a:t>
            </a:r>
            <a:r>
              <a:rPr lang="en-GB" altLang="zh-TW" dirty="0" smtClean="0"/>
              <a:t>Retired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Residence</a:t>
            </a:r>
            <a:r>
              <a:rPr lang="en-GB" altLang="zh-TW" b="1" dirty="0"/>
              <a:t>: </a:t>
            </a:r>
            <a:r>
              <a:rPr lang="en-GB" altLang="zh-TW" dirty="0"/>
              <a:t>Springfield Retirement Castle</a:t>
            </a:r>
            <a:endParaRPr lang="zh-TW" altLang="zh-TW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TW" altLang="en-US" dirty="0"/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156325" y="1773238"/>
            <a:ext cx="2319338" cy="2393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b="1" smtClean="0"/>
              <a:t>Ned Flanders</a:t>
            </a:r>
            <a:endParaRPr lang="zh-TW" altLang="en-US" smtClean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267325" cy="48529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TW" b="1" dirty="0"/>
              <a:t>Identity: </a:t>
            </a:r>
            <a:r>
              <a:rPr lang="en-GB" altLang="zh-TW" dirty="0"/>
              <a:t>Homer's "perfect" neighbour, regular church-goer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Age:</a:t>
            </a:r>
            <a:r>
              <a:rPr lang="en-GB" altLang="zh-TW" dirty="0"/>
              <a:t> </a:t>
            </a:r>
            <a:r>
              <a:rPr lang="en-GB" altLang="zh-TW" dirty="0" smtClean="0"/>
              <a:t>60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Occupation</a:t>
            </a:r>
            <a:r>
              <a:rPr lang="en-GB" altLang="zh-TW" b="1" dirty="0"/>
              <a:t>: </a:t>
            </a:r>
            <a:r>
              <a:rPr lang="en-GB" altLang="zh-TW" dirty="0"/>
              <a:t>Owner of "The </a:t>
            </a:r>
            <a:r>
              <a:rPr lang="en-GB" altLang="zh-TW" dirty="0" err="1"/>
              <a:t>Leftorium</a:t>
            </a:r>
            <a:r>
              <a:rPr lang="en-GB" altLang="zh-TW" dirty="0"/>
              <a:t>" at Springfield </a:t>
            </a:r>
            <a:r>
              <a:rPr lang="en-GB" altLang="zh-TW" dirty="0" smtClean="0"/>
              <a:t>Mall</a:t>
            </a:r>
            <a:endParaRPr lang="en-GB" altLang="zh-TW" b="1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Catchphrases</a:t>
            </a:r>
            <a:r>
              <a:rPr lang="en-GB" altLang="zh-TW" b="1" dirty="0"/>
              <a:t>: </a:t>
            </a:r>
            <a:r>
              <a:rPr lang="en-GB" altLang="zh-TW" dirty="0"/>
              <a:t>"</a:t>
            </a:r>
            <a:r>
              <a:rPr lang="en-GB" altLang="zh-TW" dirty="0" err="1"/>
              <a:t>Hidilly-ho</a:t>
            </a:r>
            <a:r>
              <a:rPr lang="en-GB" altLang="zh-TW" dirty="0"/>
              <a:t>!" and "</a:t>
            </a:r>
            <a:r>
              <a:rPr lang="en-GB" altLang="zh-TW" dirty="0" err="1"/>
              <a:t>Okilly-dokilly</a:t>
            </a:r>
            <a:r>
              <a:rPr lang="en-GB" altLang="zh-TW" dirty="0"/>
              <a:t>". 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Best friends: </a:t>
            </a:r>
            <a:r>
              <a:rPr lang="en-GB" altLang="zh-TW" dirty="0"/>
              <a:t>God, Homer (for a while</a:t>
            </a:r>
            <a:r>
              <a:rPr lang="en-GB" altLang="zh-TW" dirty="0" smtClean="0"/>
              <a:t>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Enemies</a:t>
            </a:r>
            <a:r>
              <a:rPr lang="en-GB" altLang="zh-TW" b="1" dirty="0"/>
              <a:t>:</a:t>
            </a:r>
            <a:r>
              <a:rPr lang="en-GB" altLang="zh-TW" dirty="0"/>
              <a:t> Homer (most of the time) 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/>
          </a:p>
        </p:txBody>
      </p:sp>
      <p:pic>
        <p:nvPicPr>
          <p:cNvPr id="27651" name="內容版面配置區 5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580063" y="1557338"/>
            <a:ext cx="2817812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Opening Credits</a:t>
            </a:r>
          </a:p>
        </p:txBody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64516" name="Picture 4" descr="300px-TheSimpso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68413"/>
            <a:ext cx="91440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65540" name="Picture 4" descr="town-pla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665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66564" name="Picture 4" descr="billboa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675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67588" name="Picture 4" descr="underpan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57225"/>
            <a:ext cx="7272337" cy="545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68612" name="Picture 4" descr="homewor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61925"/>
            <a:ext cx="8496300" cy="6534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69636" name="Picture 4" descr="incep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9144000" cy="5154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Origin</a:t>
            </a:r>
            <a:endParaRPr lang="zh-TW" altLang="en-US" smtClean="0"/>
          </a:p>
        </p:txBody>
      </p:sp>
      <p:sp>
        <p:nvSpPr>
          <p:cNvPr id="15362" name="內容版面配置區 4"/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4392612"/>
          </a:xfrm>
        </p:spPr>
        <p:txBody>
          <a:bodyPr/>
          <a:lstStyle/>
          <a:p>
            <a:pPr eaLnBrk="1" hangingPunct="1"/>
            <a:r>
              <a:rPr lang="en-US" altLang="zh-TW" smtClean="0">
                <a:latin typeface="Trebuchet MS" pitchFamily="34" charset="0"/>
              </a:rPr>
              <a:t>American animated television series created by </a:t>
            </a:r>
            <a:r>
              <a:rPr lang="en-US" altLang="zh-TW" b="1" smtClean="0">
                <a:latin typeface="Trebuchet MS" pitchFamily="34" charset="0"/>
              </a:rPr>
              <a:t>Matt Groening </a:t>
            </a:r>
            <a:r>
              <a:rPr lang="en-US" altLang="zh-TW" smtClean="0">
                <a:latin typeface="Trebuchet MS" pitchFamily="34" charset="0"/>
              </a:rPr>
              <a:t>for the Fox Broadcasting Company</a:t>
            </a:r>
          </a:p>
          <a:p>
            <a:pPr eaLnBrk="1" hangingPunct="1"/>
            <a:r>
              <a:rPr lang="en-US" altLang="zh-TW" smtClean="0">
                <a:latin typeface="Trebuchet MS" pitchFamily="34" charset="0"/>
              </a:rPr>
              <a:t>T</a:t>
            </a:r>
            <a:r>
              <a:rPr lang="zh-TW" altLang="zh-TW" smtClean="0">
                <a:latin typeface="Trebuchet MS" pitchFamily="34" charset="0"/>
              </a:rPr>
              <a:t>he characters </a:t>
            </a:r>
            <a:r>
              <a:rPr lang="en-US" altLang="zh-TW" smtClean="0">
                <a:latin typeface="Trebuchet MS" pitchFamily="34" charset="0"/>
              </a:rPr>
              <a:t>are  named </a:t>
            </a:r>
            <a:r>
              <a:rPr lang="zh-TW" altLang="zh-TW" smtClean="0">
                <a:latin typeface="Trebuchet MS" pitchFamily="34" charset="0"/>
              </a:rPr>
              <a:t>after his own family members</a:t>
            </a:r>
            <a:endParaRPr lang="en-US" altLang="zh-TW" smtClean="0">
              <a:latin typeface="Trebuchet MS" pitchFamily="34" charset="0"/>
            </a:endParaRPr>
          </a:p>
          <a:p>
            <a:pPr eaLnBrk="1" hangingPunct="1"/>
            <a:r>
              <a:rPr lang="en-US" altLang="zh-TW" smtClean="0">
                <a:latin typeface="Trebuchet MS" pitchFamily="34" charset="0"/>
              </a:rPr>
              <a:t> first debuted on television in ‘</a:t>
            </a:r>
            <a:r>
              <a:rPr lang="en-US" altLang="zh-TW" i="1" smtClean="0">
                <a:latin typeface="Trebuchet MS" pitchFamily="34" charset="0"/>
              </a:rPr>
              <a:t>The Tracey Ullman Show</a:t>
            </a:r>
            <a:r>
              <a:rPr lang="en-US" altLang="zh-TW" smtClean="0">
                <a:latin typeface="Trebuchet MS" pitchFamily="34" charset="0"/>
              </a:rPr>
              <a:t>’ on April 19, 1987</a:t>
            </a:r>
          </a:p>
          <a:p>
            <a:pPr eaLnBrk="1" hangingPunct="1">
              <a:buFont typeface="Arial" charset="0"/>
              <a:buNone/>
            </a:pPr>
            <a:endParaRPr lang="zh-TW" altLang="en-US" smtClean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9425" y="1349375"/>
            <a:ext cx="3175000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412875"/>
            <a:ext cx="6446838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0660" name="Picture 4" descr="homer-pla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1684" name="Picture 4" descr="bouvier-supermark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2708" name="Picture 4" descr="maggie-pri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5175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3732" name="Picture 4" descr="school-b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475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4756" name="Picture 4" descr="lisa-sol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5780" name="Picture 4" descr="cg_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404813"/>
            <a:ext cx="7345363" cy="5508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6804" name="Picture 4" descr="cg_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692150"/>
            <a:ext cx="6911975" cy="518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78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7828" name="Picture 4" descr="cg_0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476250"/>
            <a:ext cx="7416800" cy="556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8852" name="Picture 4" descr="cg_0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04813"/>
            <a:ext cx="7272337" cy="545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98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79876" name="Picture 4" descr="cg_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04813"/>
            <a:ext cx="7632700" cy="572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標題 1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eaLnBrk="1" hangingPunct="1"/>
            <a:r>
              <a:rPr lang="en-US" altLang="zh-TW" smtClean="0">
                <a:latin typeface="Trebuchet MS" pitchFamily="34" charset="0"/>
              </a:rPr>
              <a:t>Half–hour prime time show premiered on December 17, 1989, titled as ‘</a:t>
            </a:r>
            <a:r>
              <a:rPr lang="en-US" altLang="zh-TW" i="1" smtClean="0">
                <a:latin typeface="Trebuchet MS" pitchFamily="34" charset="0"/>
              </a:rPr>
              <a:t>Simpsons Roasting on an Open Fire</a:t>
            </a:r>
            <a:r>
              <a:rPr lang="en-US" altLang="zh-TW" smtClean="0">
                <a:latin typeface="Trebuchet MS" pitchFamily="34" charset="0"/>
              </a:rPr>
              <a:t>’ </a:t>
            </a:r>
            <a:endParaRPr lang="en-US" altLang="zh-TW" smtClean="0"/>
          </a:p>
          <a:p>
            <a:pPr eaLnBrk="1" hangingPunct="1"/>
            <a:r>
              <a:rPr lang="zh-TW" altLang="zh-TW" smtClean="0"/>
              <a:t>the show has broadcast </a:t>
            </a:r>
            <a:r>
              <a:rPr lang="en-US" altLang="zh-TW" smtClean="0"/>
              <a:t>480 episodes </a:t>
            </a:r>
            <a:r>
              <a:rPr lang="zh-TW" altLang="zh-TW" smtClean="0"/>
              <a:t>and the twenty-second seaso</a:t>
            </a:r>
            <a:r>
              <a:rPr lang="en-US" altLang="zh-TW" smtClean="0"/>
              <a:t>n</a:t>
            </a:r>
            <a:r>
              <a:rPr lang="zh-TW" altLang="zh-TW" smtClean="0"/>
              <a:t> started airing on September 26, 2010</a:t>
            </a:r>
            <a:endParaRPr lang="en-US" altLang="zh-TW" smtClean="0"/>
          </a:p>
          <a:p>
            <a:pPr eaLnBrk="1" hangingPunct="1"/>
            <a:r>
              <a:rPr lang="zh-TW" altLang="zh-TW" b="1" i="1" smtClean="0"/>
              <a:t>The Simpsons Movie</a:t>
            </a:r>
            <a:r>
              <a:rPr lang="zh-TW" altLang="zh-TW" b="1" smtClean="0"/>
              <a:t>, </a:t>
            </a:r>
            <a:r>
              <a:rPr lang="zh-TW" altLang="zh-TW" smtClean="0"/>
              <a:t>a feature-length film, was released in theaters worldwide in 2007, and grossed US$527 million worldwide</a:t>
            </a:r>
            <a:endParaRPr lang="zh-TW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808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0900" name="Picture 4" descr="cg_0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404813"/>
            <a:ext cx="7272338" cy="545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819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1924" name="Picture 4" descr="cg_1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3375"/>
            <a:ext cx="7561262" cy="5670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829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2948" name="Picture 4" descr="cg_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620713"/>
            <a:ext cx="6913562" cy="521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839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3972" name="Picture 4" descr="couch-241-volcano-ancient-rom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9324975" cy="3497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4996" name="Picture 4" descr="couch-252-swimming-po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1773238"/>
            <a:ext cx="10225088" cy="3095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860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6020" name="Picture 4" descr="couch-212-king-ko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1557338"/>
            <a:ext cx="9577388" cy="3592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870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7044" name="Picture 4" descr="southpar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404813"/>
            <a:ext cx="7561262" cy="5670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880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8068" name="Picture 4" descr="150px-Simpsons_comic_book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476250"/>
            <a:ext cx="4984750" cy="561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9092" name="Picture 4" descr="200px-Simmonopol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60350"/>
            <a:ext cx="5832475" cy="583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901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90116" name="Picture 4" descr="thumbn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49275"/>
            <a:ext cx="3671887" cy="3671888"/>
          </a:xfrm>
          <a:prstGeom prst="rect">
            <a:avLst/>
          </a:prstGeom>
          <a:noFill/>
        </p:spPr>
      </p:pic>
      <p:pic>
        <p:nvPicPr>
          <p:cNvPr id="90117" name="Picture 5" descr="the-simpsons-t-shi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2133600"/>
            <a:ext cx="4968875" cy="397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Setting</a:t>
            </a:r>
            <a:endParaRPr lang="zh-TW" altLang="en-US" smtClean="0"/>
          </a:p>
        </p:txBody>
      </p:sp>
      <p:sp>
        <p:nvSpPr>
          <p:cNvPr id="17410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TW" altLang="zh-TW" smtClean="0"/>
              <a:t>takes place in the fictional American town, </a:t>
            </a:r>
            <a:r>
              <a:rPr lang="en-US" altLang="zh-TW" b="1" smtClean="0"/>
              <a:t>Springfield</a:t>
            </a:r>
          </a:p>
          <a:p>
            <a:pPr eaLnBrk="1" hangingPunct="1">
              <a:buFont typeface="Arial" charset="0"/>
              <a:buNone/>
            </a:pPr>
            <a:endParaRPr lang="en-US" altLang="zh-TW" b="1" smtClean="0"/>
          </a:p>
          <a:p>
            <a:pPr eaLnBrk="1" hangingPunct="1"/>
            <a:r>
              <a:rPr lang="zh-TW" altLang="zh-TW" smtClean="0"/>
              <a:t>the most common city name in America</a:t>
            </a:r>
            <a:endParaRPr lang="en-US" altLang="zh-TW" smtClean="0"/>
          </a:p>
          <a:p>
            <a:pPr eaLnBrk="1" hangingPunct="1">
              <a:buFont typeface="Arial" charset="0"/>
              <a:buNone/>
            </a:pPr>
            <a:endParaRPr lang="en-US" altLang="zh-TW" smtClean="0"/>
          </a:p>
          <a:p>
            <a:pPr eaLnBrk="1" hangingPunct="1"/>
            <a:r>
              <a:rPr lang="zh-TW" altLang="zh-TW" smtClean="0"/>
              <a:t> geography and surroundings are flexible</a:t>
            </a:r>
            <a:endParaRPr lang="zh-TW" altLang="en-US" b="1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8575675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9113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91140" name="Picture 4" descr="the-simpsons-movi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47625"/>
            <a:ext cx="4762500" cy="6762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Achievements &amp; Awards</a:t>
            </a:r>
          </a:p>
        </p:txBody>
      </p:sp>
      <p:sp>
        <p:nvSpPr>
          <p:cNvPr id="92163" name="Rectangle 3"/>
          <p:cNvSpPr>
            <a:spLocks noGrp="1"/>
          </p:cNvSpPr>
          <p:nvPr>
            <p:ph type="body" idx="1"/>
          </p:nvPr>
        </p:nvSpPr>
        <p:spPr>
          <a:xfrm>
            <a:off x="250825" y="1196975"/>
            <a:ext cx="8713788" cy="464185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zh-TW" altLang="zh-TW" sz="1800" smtClean="0"/>
          </a:p>
          <a:p>
            <a:pPr>
              <a:lnSpc>
                <a:spcPct val="90000"/>
              </a:lnSpc>
            </a:pPr>
            <a:r>
              <a:rPr lang="zh-TW" sz="1800" smtClean="0"/>
              <a:t> </a:t>
            </a:r>
            <a:r>
              <a:rPr lang="zh-TW" altLang="zh-TW" sz="1800" smtClean="0"/>
              <a:t>the greatest television show of the 1990s</a:t>
            </a:r>
            <a:endParaRPr lang="zh-TW" altLang="en-US" sz="1800" smtClean="0"/>
          </a:p>
          <a:p>
            <a:pPr>
              <a:lnSpc>
                <a:spcPct val="90000"/>
              </a:lnSpc>
            </a:pPr>
            <a:r>
              <a:rPr lang="zh-TW" altLang="zh-TW" sz="1800" smtClean="0"/>
              <a:t>1998 </a:t>
            </a:r>
            <a:r>
              <a:rPr lang="zh-TW" altLang="zh-TW" sz="1800" i="1" smtClean="0"/>
              <a:t>Time</a:t>
            </a:r>
            <a:r>
              <a:rPr lang="zh-TW" altLang="zh-TW" sz="1800" smtClean="0"/>
              <a:t> magazine named </a:t>
            </a:r>
            <a:r>
              <a:rPr lang="zh-TW" altLang="zh-TW" sz="1800" i="1" smtClean="0"/>
              <a:t>The Simpsons</a:t>
            </a:r>
            <a:r>
              <a:rPr lang="zh-TW" altLang="zh-TW" sz="1800" smtClean="0"/>
              <a:t> the century's best television series, and Bart Simpson was included in the list of the century's 100 most influential people, the only fictional character on the list. </a:t>
            </a:r>
          </a:p>
          <a:p>
            <a:pPr>
              <a:lnSpc>
                <a:spcPct val="90000"/>
              </a:lnSpc>
            </a:pPr>
            <a:r>
              <a:rPr lang="zh-TW" altLang="zh-TW" sz="1800" smtClean="0"/>
              <a:t>2000 awarded a star on the Hollywood Walk of Fame</a:t>
            </a:r>
          </a:p>
          <a:p>
            <a:pPr>
              <a:lnSpc>
                <a:spcPct val="90000"/>
              </a:lnSpc>
            </a:pPr>
            <a:r>
              <a:rPr lang="zh-TW" altLang="zh-TW" sz="1800" smtClean="0"/>
              <a:t>2001 100 Greatest Kids’ TV Shows &amp; Homer the top of 100 Greatest TV Characters</a:t>
            </a:r>
          </a:p>
          <a:p>
            <a:pPr>
              <a:lnSpc>
                <a:spcPct val="90000"/>
              </a:lnSpc>
            </a:pPr>
            <a:r>
              <a:rPr lang="zh-TW" altLang="zh-TW" sz="1800" smtClean="0"/>
              <a:t>2005 100Greatest Cartoons</a:t>
            </a:r>
          </a:p>
          <a:p>
            <a:pPr>
              <a:lnSpc>
                <a:spcPct val="90000"/>
              </a:lnSpc>
            </a:pPr>
            <a:r>
              <a:rPr lang="zh-TW" altLang="zh-TW" sz="1800" smtClean="0"/>
              <a:t>2007 the longest-running American primetime, scripted television series &amp;</a:t>
            </a:r>
            <a:r>
              <a:rPr lang="zh-TW" altLang="zh-TW" sz="1800" i="1" smtClean="0"/>
              <a:t>TIME</a:t>
            </a:r>
            <a:r>
              <a:rPr lang="zh-TW" altLang="zh-TW" sz="1800" smtClean="0"/>
              <a:t>'s 100 Best TV Shows of All Time </a:t>
            </a:r>
          </a:p>
          <a:p>
            <a:pPr>
              <a:lnSpc>
                <a:spcPct val="90000"/>
              </a:lnSpc>
            </a:pPr>
            <a:r>
              <a:rPr lang="zh-TW" altLang="zh-TW" sz="1800" smtClean="0"/>
              <a:t>2008 </a:t>
            </a:r>
            <a:r>
              <a:rPr lang="zh-TW" altLang="zh-TW" sz="1800" i="1" smtClean="0"/>
              <a:t>Empire </a:t>
            </a:r>
            <a:r>
              <a:rPr lang="zh-TW" altLang="zh-TW" sz="1800" smtClean="0"/>
              <a:t>The Greatest TV Show of All Time</a:t>
            </a:r>
            <a:endParaRPr lang="zh-TW" altLang="zh-TW" sz="1800" i="1" smtClean="0"/>
          </a:p>
          <a:p>
            <a:pPr>
              <a:lnSpc>
                <a:spcPct val="90000"/>
              </a:lnSpc>
            </a:pPr>
            <a:r>
              <a:rPr lang="zh-TW" altLang="zh-TW" sz="1800" smtClean="0"/>
              <a:t>2009 recognized by Guinness World Records as the world's longest running sitcom</a:t>
            </a:r>
          </a:p>
          <a:p>
            <a:pPr>
              <a:lnSpc>
                <a:spcPct val="90000"/>
              </a:lnSpc>
            </a:pPr>
            <a:r>
              <a:rPr lang="zh-TW" altLang="zh-TW" sz="1800" smtClean="0"/>
              <a:t>27 Primetime Emmy Awards, 27 Annie Awards, and a Peabody Award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標題 1"/>
          <p:cNvSpPr>
            <a:spLocks noGrp="1"/>
          </p:cNvSpPr>
          <p:nvPr>
            <p:ph type="ctrTitle" idx="4294967295"/>
          </p:nvPr>
        </p:nvSpPr>
        <p:spPr>
          <a:xfrm>
            <a:off x="827088" y="1916113"/>
            <a:ext cx="7772400" cy="1470025"/>
          </a:xfrm>
        </p:spPr>
        <p:txBody>
          <a:bodyPr/>
          <a:lstStyle/>
          <a:p>
            <a:r>
              <a:rPr lang="en-US" altLang="zh-TW" b="1" smtClean="0">
                <a:latin typeface="Times New Roman" pitchFamily="18" charset="0"/>
                <a:cs typeface="Times New Roman" pitchFamily="18" charset="0"/>
              </a:rPr>
              <a:t>Big Foot</a:t>
            </a:r>
            <a:endParaRPr lang="zh-TW" altLang="en-US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6" name="副標題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zh-TW" altLang="en-US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D:\我的文件夾\我的圖片\big-foot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214313"/>
            <a:ext cx="232410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標題 1"/>
          <p:cNvSpPr>
            <a:spLocks noGrp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/>
          <a:p>
            <a:r>
              <a:rPr lang="en-US" altLang="zh-TW" b="1" smtClean="0">
                <a:latin typeface="Times New Roman" pitchFamily="18" charset="0"/>
                <a:cs typeface="Times New Roman" pitchFamily="18" charset="0"/>
              </a:rPr>
              <a:t>Big Foot</a:t>
            </a:r>
            <a:endParaRPr lang="zh-TW" altLang="en-US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1" name="內容版面配置區 5" descr="big-foot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214813" y="214313"/>
            <a:ext cx="2143125" cy="3182937"/>
          </a:xfrm>
        </p:spPr>
      </p:pic>
      <p:sp>
        <p:nvSpPr>
          <p:cNvPr id="43012" name="文字版面配置區 3"/>
          <p:cNvSpPr>
            <a:spLocks noGrp="1"/>
          </p:cNvSpPr>
          <p:nvPr>
            <p:ph type="body" sz="half" idx="4294967295"/>
          </p:nvPr>
        </p:nvSpPr>
        <p:spPr>
          <a:xfrm>
            <a:off x="457200" y="1435100"/>
            <a:ext cx="3900488" cy="4851400"/>
          </a:xfrm>
        </p:spPr>
        <p:txBody>
          <a:bodyPr/>
          <a:lstStyle/>
          <a:p>
            <a:pPr marL="0" indent="0"/>
            <a:r>
              <a:rPr lang="en-US" altLang="zh-TW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One of the mysterious folklore in the U.S.</a:t>
            </a:r>
          </a:p>
          <a:p>
            <a:pPr marL="0" indent="0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 Description</a:t>
            </a:r>
          </a:p>
          <a:p>
            <a:pPr marL="800100" lvl="1" indent="-342900">
              <a:buFont typeface="Calibri" pitchFamily="34" charset="0"/>
              <a:buAutoNum type="alphaLcPeriod"/>
            </a:pPr>
            <a:r>
              <a:rPr lang="en-US" altLang="zh-TW" sz="2400" smtClean="0">
                <a:latin typeface="Times New Roman" pitchFamily="18" charset="0"/>
                <a:cs typeface="Times New Roman" pitchFamily="18" charset="0"/>
              </a:rPr>
              <a:t>Hairy, ape-like creature</a:t>
            </a:r>
          </a:p>
          <a:p>
            <a:pPr marL="800100" lvl="1" indent="-342900">
              <a:buFont typeface="Calibri" pitchFamily="34" charset="0"/>
              <a:buAutoNum type="alphaLcPeriod"/>
            </a:pPr>
            <a:r>
              <a:rPr lang="en-US" altLang="zh-TW" sz="2400" smtClean="0">
                <a:latin typeface="Times New Roman" pitchFamily="18" charset="0"/>
                <a:cs typeface="Times New Roman" pitchFamily="18" charset="0"/>
              </a:rPr>
              <a:t>6-10 feet(200-300 cm)</a:t>
            </a:r>
          </a:p>
          <a:p>
            <a:pPr marL="800100" lvl="1" indent="-342900">
              <a:buFont typeface="Calibri" pitchFamily="34" charset="0"/>
              <a:buAutoNum type="alphaLcPeriod"/>
            </a:pPr>
            <a:r>
              <a:rPr lang="en-US" altLang="zh-TW" sz="2400" smtClean="0">
                <a:latin typeface="Times New Roman" pitchFamily="18" charset="0"/>
                <a:cs typeface="Times New Roman" pitchFamily="18" charset="0"/>
              </a:rPr>
              <a:t>500pounds(230kg)</a:t>
            </a:r>
          </a:p>
          <a:p>
            <a:pPr marL="0" indent="0"/>
            <a:r>
              <a:rPr lang="en-US" altLang="zh-TW" sz="2600" smtClean="0">
                <a:latin typeface="Times New Roman" pitchFamily="18" charset="0"/>
                <a:cs typeface="Times New Roman" pitchFamily="18" charset="0"/>
              </a:rPr>
              <a:t>North America</a:t>
            </a:r>
          </a:p>
          <a:p>
            <a:pPr marL="0" indent="0">
              <a:buFont typeface="Arial" charset="0"/>
              <a:buNone/>
            </a:pPr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en-US" altLang="zh-TW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3" name="Picture 3" descr="D:\我的文件夾\我的圖片\bigfoot-feet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500438"/>
            <a:ext cx="2143125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標題 1"/>
          <p:cNvSpPr>
            <a:spLocks noGrp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/>
          <a:p>
            <a:r>
              <a:rPr lang="en-US" altLang="zh-TW" sz="2800" b="1" smtClean="0">
                <a:latin typeface="Times New Roman" pitchFamily="18" charset="0"/>
                <a:cs typeface="Times New Roman" pitchFamily="18" charset="0"/>
              </a:rPr>
              <a:t>Patterson Gimlin film(1967)</a:t>
            </a:r>
            <a:endParaRPr lang="zh-TW" altLang="en-US" sz="2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內容版面配置區 4" descr="BigFoot Patty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348163" y="1039813"/>
            <a:ext cx="3565525" cy="4319587"/>
          </a:xfrm>
        </p:spPr>
      </p:pic>
      <p:sp>
        <p:nvSpPr>
          <p:cNvPr id="44035" name="文字版面配置區 3"/>
          <p:cNvSpPr>
            <a:spLocks noGrp="1"/>
          </p:cNvSpPr>
          <p:nvPr>
            <p:ph type="body" sz="half" idx="4294967295"/>
          </p:nvPr>
        </p:nvSpPr>
        <p:spPr>
          <a:xfrm>
            <a:off x="457200" y="1435100"/>
            <a:ext cx="3757613" cy="4779963"/>
          </a:xfrm>
        </p:spPr>
        <p:txBody>
          <a:bodyPr/>
          <a:lstStyle/>
          <a:p>
            <a:pPr marL="0" indent="0" algn="just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October 20, 1967</a:t>
            </a:r>
          </a:p>
          <a:p>
            <a:pPr marL="0" indent="0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Bluff Creek, California</a:t>
            </a:r>
          </a:p>
          <a:p>
            <a:pPr marL="0" indent="0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 Roger Patterson &amp; Robert Gimlin </a:t>
            </a:r>
          </a:p>
          <a:p>
            <a:pPr marL="0" indent="0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Hoax? </a:t>
            </a:r>
          </a:p>
          <a:p>
            <a:pPr marL="0" indent="0">
              <a:buFont typeface="Arial" charset="0"/>
              <a:buNone/>
            </a:pPr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endParaRPr lang="zh-TW" altLang="en-US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標題 1"/>
          <p:cNvSpPr>
            <a:spLocks noGrp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/>
          <a:p>
            <a:pPr algn="l"/>
            <a:r>
              <a:rPr lang="en-US" altLang="zh-TW" sz="3200" b="1" smtClean="0">
                <a:latin typeface="Times New Roman" pitchFamily="18" charset="0"/>
                <a:cs typeface="Times New Roman" pitchFamily="18" charset="0"/>
              </a:rPr>
              <a:t>Jacob’s Photos(2007)</a:t>
            </a:r>
            <a:endParaRPr lang="zh-TW" altLang="en-US" sz="32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內容版面配置區 4" descr="bf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143375" y="285750"/>
            <a:ext cx="4095750" cy="3071813"/>
          </a:xfrm>
        </p:spPr>
      </p:pic>
      <p:sp>
        <p:nvSpPr>
          <p:cNvPr id="45059" name="文字版面配置區 3"/>
          <p:cNvSpPr>
            <a:spLocks noGrp="1"/>
          </p:cNvSpPr>
          <p:nvPr>
            <p:ph type="body" sz="half" idx="4294967295"/>
          </p:nvPr>
        </p:nvSpPr>
        <p:spPr>
          <a:xfrm>
            <a:off x="457200" y="1435100"/>
            <a:ext cx="3614738" cy="4851400"/>
          </a:xfrm>
        </p:spPr>
        <p:txBody>
          <a:bodyPr/>
          <a:lstStyle/>
          <a:p>
            <a:pPr marL="0" indent="0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Date: September 16, 2007</a:t>
            </a:r>
          </a:p>
          <a:p>
            <a:pPr marL="0" indent="0"/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Location: Northwest Pennsylvania</a:t>
            </a:r>
          </a:p>
          <a:p>
            <a:pPr marL="0" indent="0"/>
            <a:endParaRPr lang="en-US" altLang="zh-TW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Camera: Bushnell trail camera (automatic) placed by R. Jacobs. (for deers)</a:t>
            </a:r>
            <a:endParaRPr lang="zh-TW" altLang="en-US" sz="2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60" name="Picture 2" descr="D:\我的文件夾\我的圖片\big foot jaco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3500438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標題 1"/>
          <p:cNvSpPr>
            <a:spLocks noGrp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/>
          <a:p>
            <a:pPr algn="l"/>
            <a:r>
              <a:rPr lang="en-US" altLang="zh-TW" sz="3600" b="1" smtClean="0">
                <a:latin typeface="Times New Roman" pitchFamily="18" charset="0"/>
                <a:cs typeface="Times New Roman" pitchFamily="18" charset="0"/>
              </a:rPr>
              <a:t>The craze of Big Foot</a:t>
            </a:r>
            <a:endParaRPr lang="zh-TW" altLang="en-US" sz="36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內容版面配置區 5" descr="bf3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714750" y="571500"/>
            <a:ext cx="2071688" cy="2938463"/>
          </a:xfrm>
        </p:spPr>
      </p:pic>
      <p:sp>
        <p:nvSpPr>
          <p:cNvPr id="46083" name="文字版面配置區 3"/>
          <p:cNvSpPr>
            <a:spLocks noGrp="1"/>
          </p:cNvSpPr>
          <p:nvPr>
            <p:ph type="body" sz="half" idx="4294967295"/>
          </p:nvPr>
        </p:nvSpPr>
        <p:spPr>
          <a:xfrm>
            <a:off x="457200" y="1435100"/>
            <a:ext cx="3543300" cy="4691063"/>
          </a:xfrm>
        </p:spPr>
        <p:txBody>
          <a:bodyPr/>
          <a:lstStyle/>
          <a:p>
            <a:pPr marL="0" indent="0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The movie, </a:t>
            </a:r>
            <a:r>
              <a:rPr lang="en-US" altLang="zh-TW" sz="2800" i="1" smtClean="0">
                <a:latin typeface="Times New Roman" pitchFamily="18" charset="0"/>
                <a:cs typeface="Times New Roman" pitchFamily="18" charset="0"/>
              </a:rPr>
              <a:t>Harry and the Hendersons </a:t>
            </a:r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(1987)</a:t>
            </a:r>
          </a:p>
          <a:p>
            <a:pPr marL="0" indent="0"/>
            <a:r>
              <a:rPr lang="en-US" altLang="zh-TW" sz="2800" smtClean="0">
                <a:latin typeface="Times New Roman" pitchFamily="18" charset="0"/>
                <a:cs typeface="Times New Roman" pitchFamily="18" charset="0"/>
              </a:rPr>
              <a:t> Hoax</a:t>
            </a:r>
          </a:p>
          <a:p>
            <a:pPr marL="0" indent="0">
              <a:buFont typeface="Arial" charset="0"/>
              <a:buNone/>
            </a:pPr>
            <a:endParaRPr lang="en-US" altLang="zh-TW" sz="2800" u="sng" smtClean="0"/>
          </a:p>
          <a:p>
            <a:pPr marL="0" indent="0">
              <a:buFont typeface="Arial" charset="0"/>
              <a:buNone/>
            </a:pPr>
            <a:r>
              <a:rPr lang="en-US" altLang="zh-TW" sz="2800" u="sng" smtClean="0">
                <a:hlinkClick r:id="rId3"/>
              </a:rPr>
              <a:t>http://videos.howstuffworks.com/discovery/30758-best-evidence-bigfoot-gait-video.htm</a:t>
            </a:r>
            <a:endParaRPr lang="zh-TW" altLang="en-US" sz="2800" u="sng" smtClean="0"/>
          </a:p>
        </p:txBody>
      </p:sp>
      <p:pic>
        <p:nvPicPr>
          <p:cNvPr id="46084" name="Picture 2" descr="D:\我的文件夾\我的圖片\bf movi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3571875"/>
            <a:ext cx="26431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標題 1"/>
          <p:cNvSpPr>
            <a:spLocks noGrp="1"/>
          </p:cNvSpPr>
          <p:nvPr>
            <p:ph type="ctrTitle" idx="4294967295"/>
          </p:nvPr>
        </p:nvSpPr>
        <p:spPr>
          <a:xfrm>
            <a:off x="684213" y="765175"/>
            <a:ext cx="7772400" cy="2376488"/>
          </a:xfrm>
        </p:spPr>
        <p:txBody>
          <a:bodyPr/>
          <a:lstStyle/>
          <a:p>
            <a:pPr eaLnBrk="1" hangingPunct="1"/>
            <a:r>
              <a:rPr lang="en-US" altLang="zh-TW" sz="6000" b="1" smtClean="0"/>
              <a:t>Recreational  vehicle (RV)</a:t>
            </a:r>
            <a:endParaRPr lang="zh-TW" altLang="en-US" sz="6000" b="1" smtClean="0"/>
          </a:p>
        </p:txBody>
      </p:sp>
      <p:sp>
        <p:nvSpPr>
          <p:cNvPr id="6" name="副標題 5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TW" altLang="en-US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7" name="il_fi" descr="http://www.petergreenberg.com/wp-content/uploads/2007/10/r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3429000"/>
            <a:ext cx="6408738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13 -0.01295 L -0.05313 -0.012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il_fi" descr="http://www.reviewjournal.com/lvrj_home/2006/May-30-Tue-2006/photos/2r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92150"/>
            <a:ext cx="7777162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ctl00_ctl08_ctl00_ImageLargePhoto" descr="RV Toy Haulers Featherlite 7943 Sportutility Recreational Vehicle Interior 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836613"/>
            <a:ext cx="7416800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Theme </a:t>
            </a:r>
            <a:endParaRPr lang="zh-TW" altLang="en-US" smtClean="0"/>
          </a:p>
        </p:txBody>
      </p:sp>
      <p:sp>
        <p:nvSpPr>
          <p:cNvPr id="18434" name="內容版面配置區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pPr eaLnBrk="1" hangingPunct="1"/>
            <a:r>
              <a:rPr lang="zh-TW" altLang="zh-TW" smtClean="0"/>
              <a:t> satirical parody of a working-class American lifestyle</a:t>
            </a:r>
            <a:endParaRPr lang="en-US" altLang="zh-TW" smtClean="0"/>
          </a:p>
          <a:p>
            <a:pPr eaLnBrk="1" hangingPunct="1"/>
            <a:endParaRPr lang="en-US" altLang="zh-TW" smtClean="0"/>
          </a:p>
          <a:p>
            <a:pPr eaLnBrk="1" hangingPunct="1"/>
            <a:r>
              <a:rPr lang="zh-TW" altLang="zh-TW" smtClean="0"/>
              <a:t>Springfield acts as a complete universe</a:t>
            </a:r>
            <a:endParaRPr lang="en-US" altLang="zh-TW" smtClean="0"/>
          </a:p>
          <a:p>
            <a:pPr eaLnBrk="1" hangingPunct="1"/>
            <a:endParaRPr lang="en-US" altLang="zh-TW" smtClean="0"/>
          </a:p>
          <a:p>
            <a:pPr eaLnBrk="1" hangingPunct="1"/>
            <a:r>
              <a:rPr lang="zh-TW" altLang="zh-TW" smtClean="0"/>
              <a:t>explore the issues </a:t>
            </a:r>
            <a:r>
              <a:rPr lang="en-US" altLang="zh-TW" smtClean="0"/>
              <a:t>of </a:t>
            </a:r>
            <a:r>
              <a:rPr lang="zh-TW" altLang="zh-TW" smtClean="0"/>
              <a:t>modern society</a:t>
            </a:r>
            <a:endParaRPr lang="en-US" altLang="zh-TW" smtClean="0"/>
          </a:p>
          <a:p>
            <a:pPr eaLnBrk="1" hangingPunct="1">
              <a:buFont typeface="Arial" charset="0"/>
              <a:buNone/>
            </a:pPr>
            <a:r>
              <a:rPr lang="en-US" altLang="zh-TW" smtClean="0"/>
              <a:t>    ex: environment, education, entertainment  industry</a:t>
            </a:r>
            <a:endParaRPr lang="zh-TW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il_fi" descr="http://www.wyomingtourism.org/stream/29001?width=467&amp;height=295&amp;stretch=true&amp;clip=tr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268413"/>
            <a:ext cx="6840537" cy="457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http://upload.wikimedia.org/wikipedia/commons/c/c8/Wag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744538"/>
            <a:ext cx="6840537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il_fi" descr="http://farm4.static.flickr.com/3246/2900268214_84268e78a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908050"/>
            <a:ext cx="691356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il_fi" descr="http://blogs.knoxnews.com/knx/travel/RV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908050"/>
            <a:ext cx="705643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標題 1"/>
          <p:cNvSpPr>
            <a:spLocks noGrp="1"/>
          </p:cNvSpPr>
          <p:nvPr>
            <p:ph type="ctrTitle" idx="4294967295"/>
          </p:nvPr>
        </p:nvSpPr>
        <p:spPr>
          <a:xfrm>
            <a:off x="827088" y="1052513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TW" sz="6600" b="1" smtClean="0"/>
              <a:t>Plastic problem </a:t>
            </a:r>
            <a:endParaRPr lang="zh-TW" altLang="en-US" sz="6600" b="1" smtClean="0"/>
          </a:p>
        </p:txBody>
      </p:sp>
      <p:sp>
        <p:nvSpPr>
          <p:cNvPr id="3" name="副標題 2"/>
          <p:cNvSpPr>
            <a:spLocks noGrp="1"/>
          </p:cNvSpPr>
          <p:nvPr>
            <p:ph type="subTitle" idx="4294967295"/>
          </p:nvPr>
        </p:nvSpPr>
        <p:spPr>
          <a:xfrm>
            <a:off x="827088" y="3886200"/>
            <a:ext cx="6945312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TW" altLang="en-US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54275" name="il_fi" descr="http://www.ads2blog.com/wp-content/uploads/2008/04/bkme_credit_card_ad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781300"/>
            <a:ext cx="76327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http://deadhomersociety.files.wordpress.com/2010/02/thecallofthesimpsons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412875"/>
            <a:ext cx="6192838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il_fi" descr="http://www.secured-visa-credit-card-mastercard.com/images/credit-card-guaranteed-300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765175"/>
            <a:ext cx="5976938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il_fi" descr="http://www.pioneermilitary-loans.com/Images/auto-loans-approv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549275"/>
            <a:ext cx="6392862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il_fi" descr="http://tokyo.metblogs.com/archives/images/2007/05/Epos%20IOIO%20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549275"/>
            <a:ext cx="65532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il_fi" descr="http://farm3.static.flickr.com/2635/3929499610_1691c5fe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908050"/>
            <a:ext cx="6624638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內容版面配置區 2"/>
          <p:cNvSpPr>
            <a:spLocks noGrp="1"/>
          </p:cNvSpPr>
          <p:nvPr>
            <p:ph idx="1"/>
          </p:nvPr>
        </p:nvSpPr>
        <p:spPr>
          <a:xfrm>
            <a:off x="395288" y="836613"/>
            <a:ext cx="8229600" cy="5329237"/>
          </a:xfrm>
        </p:spPr>
        <p:txBody>
          <a:bodyPr/>
          <a:lstStyle/>
          <a:p>
            <a:pPr eaLnBrk="1" hangingPunct="1"/>
            <a:r>
              <a:rPr lang="zh-TW" altLang="zh-TW" smtClean="0"/>
              <a:t>appreciation for </a:t>
            </a:r>
            <a:r>
              <a:rPr lang="zh-TW" altLang="zh-TW" b="1" smtClean="0"/>
              <a:t>liberal ideals</a:t>
            </a:r>
            <a:endParaRPr lang="en-US" altLang="zh-TW" b="1" smtClean="0"/>
          </a:p>
          <a:p>
            <a:pPr eaLnBrk="1" hangingPunct="1"/>
            <a:endParaRPr lang="en-US" altLang="zh-TW" b="1" smtClean="0"/>
          </a:p>
          <a:p>
            <a:pPr eaLnBrk="1" hangingPunct="1"/>
            <a:r>
              <a:rPr lang="zh-TW" altLang="zh-TW" smtClean="0"/>
              <a:t>portray authority figures in </a:t>
            </a:r>
            <a:r>
              <a:rPr lang="zh-TW" altLang="zh-TW" b="1" smtClean="0"/>
              <a:t>negative</a:t>
            </a:r>
            <a:r>
              <a:rPr lang="zh-TW" altLang="zh-TW" smtClean="0"/>
              <a:t> light</a:t>
            </a:r>
            <a:endParaRPr lang="en-US" altLang="zh-TW" smtClean="0"/>
          </a:p>
          <a:p>
            <a:pPr eaLnBrk="1" hangingPunct="1"/>
            <a:endParaRPr lang="en-US" altLang="zh-TW" smtClean="0"/>
          </a:p>
          <a:p>
            <a:pPr eaLnBrk="1" hangingPunct="1"/>
            <a:r>
              <a:rPr lang="zh-TW" altLang="zh-TW" b="1" smtClean="0"/>
              <a:t>government</a:t>
            </a:r>
            <a:r>
              <a:rPr lang="zh-TW" altLang="zh-TW" smtClean="0"/>
              <a:t> and </a:t>
            </a:r>
            <a:r>
              <a:rPr lang="zh-TW" altLang="zh-TW" b="1" smtClean="0"/>
              <a:t>large corporations </a:t>
            </a:r>
            <a:r>
              <a:rPr lang="en-US" altLang="zh-TW" smtClean="0"/>
              <a:t>are</a:t>
            </a:r>
            <a:r>
              <a:rPr lang="zh-TW" altLang="zh-TW" smtClean="0"/>
              <a:t> callous entities that take advantage of</a:t>
            </a:r>
            <a:r>
              <a:rPr lang="en-US" altLang="zh-TW" smtClean="0"/>
              <a:t> </a:t>
            </a:r>
            <a:r>
              <a:rPr lang="zh-TW" altLang="zh-TW" smtClean="0"/>
              <a:t>common wor</a:t>
            </a:r>
            <a:r>
              <a:rPr lang="en-US" altLang="zh-TW" smtClean="0"/>
              <a:t>kers</a:t>
            </a:r>
          </a:p>
          <a:p>
            <a:pPr eaLnBrk="1" hangingPunct="1"/>
            <a:endParaRPr lang="zh-TW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http://graphics8.nytimes.com/images/2008/07/12/business/0713-sbn-Coun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92150"/>
            <a:ext cx="3095625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文字方塊 3"/>
          <p:cNvSpPr txBox="1">
            <a:spLocks noChangeArrowheads="1"/>
          </p:cNvSpPr>
          <p:nvPr/>
        </p:nvSpPr>
        <p:spPr bwMode="auto">
          <a:xfrm>
            <a:off x="4500563" y="908050"/>
            <a:ext cx="3887787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600">
                <a:latin typeface="Calibri" pitchFamily="34" charset="0"/>
              </a:rPr>
              <a:t>* American’s credit card debt had reached </a:t>
            </a:r>
            <a:r>
              <a:rPr kumimoji="0" lang="en-US" altLang="zh-TW" sz="3600" b="1" u="sng">
                <a:solidFill>
                  <a:srgbClr val="FF0000"/>
                </a:solidFill>
                <a:latin typeface="Calibri" pitchFamily="34" charset="0"/>
              </a:rPr>
              <a:t>962</a:t>
            </a:r>
            <a:r>
              <a:rPr kumimoji="0" lang="en-US" altLang="zh-TW" sz="3600">
                <a:latin typeface="Calibri" pitchFamily="34" charset="0"/>
              </a:rPr>
              <a:t> </a:t>
            </a:r>
            <a:r>
              <a:rPr kumimoji="0" lang="en-US" altLang="zh-TW" sz="3600">
                <a:solidFill>
                  <a:srgbClr val="FF0000"/>
                </a:solidFill>
                <a:latin typeface="Calibri" pitchFamily="34" charset="0"/>
              </a:rPr>
              <a:t>billion</a:t>
            </a:r>
            <a:r>
              <a:rPr kumimoji="0" lang="en-US" altLang="zh-TW" sz="3600">
                <a:latin typeface="Calibri" pitchFamily="34" charset="0"/>
              </a:rPr>
              <a:t>.   </a:t>
            </a:r>
            <a:endParaRPr kumimoji="0" lang="zh-TW" altLang="en-US" sz="3600">
              <a:latin typeface="Calibri" pitchFamily="34" charset="0"/>
            </a:endParaRPr>
          </a:p>
        </p:txBody>
      </p:sp>
      <p:sp>
        <p:nvSpPr>
          <p:cNvPr id="60419" name="矩形 4"/>
          <p:cNvSpPr>
            <a:spLocks noChangeArrowheads="1"/>
          </p:cNvSpPr>
          <p:nvPr/>
        </p:nvSpPr>
        <p:spPr bwMode="auto">
          <a:xfrm>
            <a:off x="4787900" y="2967038"/>
            <a:ext cx="360045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>
                <a:latin typeface="Calibri" pitchFamily="34" charset="0"/>
              </a:rPr>
              <a:t>* The average U.S. </a:t>
            </a:r>
            <a:r>
              <a:rPr kumimoji="0" lang="en-US" altLang="zh-TW" sz="3200" u="sng">
                <a:latin typeface="Calibri" pitchFamily="34" charset="0"/>
              </a:rPr>
              <a:t>college graduate </a:t>
            </a:r>
            <a:r>
              <a:rPr kumimoji="0" lang="en-US" altLang="zh-TW" sz="3200">
                <a:latin typeface="Calibri" pitchFamily="34" charset="0"/>
              </a:rPr>
              <a:t>begins his or her post-college days with more than </a:t>
            </a:r>
            <a:r>
              <a:rPr kumimoji="0" lang="en-US" altLang="zh-TW" sz="3200" b="1">
                <a:solidFill>
                  <a:srgbClr val="FF0000"/>
                </a:solidFill>
                <a:latin typeface="Calibri" pitchFamily="34" charset="0"/>
              </a:rPr>
              <a:t>$2,000 </a:t>
            </a:r>
            <a:r>
              <a:rPr kumimoji="0" lang="en-US" altLang="zh-TW" sz="3200">
                <a:latin typeface="Calibri" pitchFamily="34" charset="0"/>
              </a:rPr>
              <a:t>in credit card debt.</a:t>
            </a:r>
            <a:endParaRPr kumimoji="0" lang="zh-TW" altLang="en-US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il_fi" descr="http://www.creditcarddebthelpuk.org.uk/wp-content/uploads/2011/03/Free-Debt-Help-U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196975"/>
            <a:ext cx="611981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624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altLang="zh-TW" smtClean="0"/>
              <a:t>                      </a:t>
            </a:r>
            <a:r>
              <a:rPr lang="en-US" altLang="zh-TW" smtClean="0">
                <a:solidFill>
                  <a:srgbClr val="FF0000"/>
                </a:solidFill>
              </a:rPr>
              <a:t>Discussion</a:t>
            </a:r>
          </a:p>
          <a:p>
            <a:pPr>
              <a:buFont typeface="Arial" charset="0"/>
              <a:buNone/>
            </a:pPr>
            <a:r>
              <a:rPr lang="en-US" altLang="zh-TW" smtClean="0"/>
              <a:t>1.  What do you think of Big Foot? Is it real or just a folklore?</a:t>
            </a:r>
          </a:p>
          <a:p>
            <a:pPr>
              <a:buFont typeface="Arial" charset="0"/>
              <a:buNone/>
            </a:pPr>
            <a:endParaRPr lang="en-US" altLang="zh-TW" smtClean="0"/>
          </a:p>
          <a:p>
            <a:pPr>
              <a:buFont typeface="Arial" charset="0"/>
              <a:buNone/>
            </a:pPr>
            <a:r>
              <a:rPr lang="en-US" altLang="zh-TW" smtClean="0"/>
              <a:t>2.  Do you want to have a RV?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634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zh-TW" altLang="en-US" smtClean="0"/>
          </a:p>
        </p:txBody>
      </p:sp>
      <p:pic>
        <p:nvPicPr>
          <p:cNvPr id="63491" name="Picture 4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908050"/>
            <a:ext cx="4608512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5" descr="457035577_44a24277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4437063"/>
            <a:ext cx="43195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Homer Jay Simpson</a:t>
            </a:r>
            <a:endParaRPr lang="zh-TW" altLang="en-US" smtClean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539750" y="1412875"/>
            <a:ext cx="6624638" cy="5445125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b="1" dirty="0"/>
              <a:t>Identity: </a:t>
            </a:r>
            <a:r>
              <a:rPr lang="zh-TW" altLang="zh-TW" dirty="0"/>
              <a:t>A big oaf of a father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b="1" dirty="0"/>
              <a:t>Characteristics: </a:t>
            </a:r>
            <a:r>
              <a:rPr lang="zh-TW" altLang="zh-TW" dirty="0"/>
              <a:t>crude, incompetent, clumsy, lazy, ignorant, but essentially decent man and fiercely devoted to his family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Age: </a:t>
            </a:r>
            <a:r>
              <a:rPr lang="en-GB" altLang="zh-TW" dirty="0"/>
              <a:t>36-39 </a:t>
            </a:r>
            <a:endParaRPr lang="en-GB" altLang="zh-TW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Occupation</a:t>
            </a:r>
            <a:r>
              <a:rPr lang="en-GB" altLang="zh-TW" b="1" dirty="0"/>
              <a:t>: </a:t>
            </a:r>
            <a:r>
              <a:rPr lang="en-GB" altLang="zh-TW" dirty="0"/>
              <a:t>Safety Inspector </a:t>
            </a:r>
            <a:r>
              <a:rPr lang="en-GB" altLang="zh-TW" dirty="0" smtClean="0"/>
              <a:t>at </a:t>
            </a:r>
            <a:r>
              <a:rPr lang="en-GB" altLang="zh-TW" dirty="0"/>
              <a:t>Springfield Nuclear Power </a:t>
            </a:r>
            <a:r>
              <a:rPr lang="en-GB" altLang="zh-TW" dirty="0" smtClean="0"/>
              <a:t>Plant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Hobbies: </a:t>
            </a:r>
            <a:r>
              <a:rPr lang="en-GB" altLang="zh-TW" dirty="0" smtClean="0"/>
              <a:t>Watching TV, drinking beer, eating...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Catchphrases: </a:t>
            </a:r>
            <a:r>
              <a:rPr lang="en-GB" altLang="zh-TW" b="1" dirty="0" err="1"/>
              <a:t>D'oh</a:t>
            </a:r>
            <a:r>
              <a:rPr lang="en-GB" altLang="zh-TW" b="1" dirty="0"/>
              <a:t>!(</a:t>
            </a:r>
            <a:r>
              <a:rPr lang="en-GB" altLang="zh-TW" dirty="0"/>
              <a:t>annoyed grunt), </a:t>
            </a:r>
            <a:r>
              <a:rPr lang="en-GB" altLang="zh-TW" b="1" dirty="0" err="1"/>
              <a:t>Mmm</a:t>
            </a:r>
            <a:r>
              <a:rPr lang="en-GB" altLang="zh-TW" b="1" dirty="0"/>
              <a:t>...(</a:t>
            </a:r>
            <a:r>
              <a:rPr lang="en-GB" altLang="zh-TW" dirty="0"/>
              <a:t>tempted by something, mostly food), </a:t>
            </a:r>
            <a:r>
              <a:rPr lang="en-GB" altLang="zh-TW" dirty="0" smtClean="0"/>
              <a:t> </a:t>
            </a:r>
            <a:r>
              <a:rPr lang="en-GB" altLang="zh-TW" b="1" dirty="0" err="1"/>
              <a:t>Woohoo</a:t>
            </a:r>
            <a:r>
              <a:rPr lang="en-GB" altLang="zh-TW" b="1" dirty="0"/>
              <a:t>!(</a:t>
            </a:r>
            <a:r>
              <a:rPr lang="en-GB" altLang="zh-TW" dirty="0"/>
              <a:t>exciting hail</a:t>
            </a:r>
            <a:r>
              <a:rPr lang="en-GB" altLang="zh-TW" dirty="0" smtClean="0"/>
              <a:t>)</a:t>
            </a:r>
            <a:r>
              <a:rPr lang="en-GB" altLang="zh-TW" dirty="0"/>
              <a:t/>
            </a:r>
            <a:br>
              <a:rPr lang="en-GB" altLang="zh-TW" dirty="0"/>
            </a:br>
            <a:endParaRPr lang="zh-TW" altLang="en-US" dirty="0"/>
          </a:p>
        </p:txBody>
      </p:sp>
      <p:pic>
        <p:nvPicPr>
          <p:cNvPr id="21507" name="內容版面配置區 14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964363" y="2205038"/>
            <a:ext cx="2209800" cy="2592387"/>
          </a:xfr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981075"/>
            <a:ext cx="63500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1628775"/>
            <a:ext cx="2824162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863600"/>
            <a:ext cx="540067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62113" y="314325"/>
            <a:ext cx="4289425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89075" y="455613"/>
            <a:ext cx="4430713" cy="607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Marge Simpson</a:t>
            </a:r>
            <a:endParaRPr lang="zh-TW" altLang="en-US" smtClean="0"/>
          </a:p>
        </p:txBody>
      </p:sp>
      <p:sp>
        <p:nvSpPr>
          <p:cNvPr id="22530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6418263" cy="4895850"/>
          </a:xfrm>
        </p:spPr>
        <p:txBody>
          <a:bodyPr/>
          <a:lstStyle/>
          <a:p>
            <a:pPr eaLnBrk="1" hangingPunct="1"/>
            <a:r>
              <a:rPr lang="en-US" altLang="zh-TW" b="1" smtClean="0"/>
              <a:t>Identity: </a:t>
            </a:r>
            <a:r>
              <a:rPr lang="en-GB" altLang="zh-TW" smtClean="0"/>
              <a:t>Nagging housewife and mother</a:t>
            </a:r>
            <a:endParaRPr lang="zh-TW" altLang="zh-TW" smtClean="0"/>
          </a:p>
          <a:p>
            <a:pPr eaLnBrk="1" hangingPunct="1"/>
            <a:r>
              <a:rPr lang="en-GB" altLang="zh-TW" b="1" smtClean="0"/>
              <a:t>Characteristics: </a:t>
            </a:r>
            <a:r>
              <a:rPr lang="en-GB" altLang="zh-TW" smtClean="0"/>
              <a:t>nagging, </a:t>
            </a:r>
            <a:r>
              <a:rPr lang="en-US" altLang="zh-TW" smtClean="0"/>
              <a:t>well-meaning and extremely patient, stereotypical television mother, and webbed toes</a:t>
            </a:r>
            <a:endParaRPr lang="zh-TW" altLang="zh-TW" smtClean="0"/>
          </a:p>
          <a:p>
            <a:pPr eaLnBrk="1" hangingPunct="1"/>
            <a:r>
              <a:rPr lang="en-GB" altLang="zh-TW" b="1" smtClean="0"/>
              <a:t>Age: </a:t>
            </a:r>
            <a:r>
              <a:rPr lang="en-GB" altLang="zh-TW" smtClean="0"/>
              <a:t>34</a:t>
            </a:r>
          </a:p>
          <a:p>
            <a:pPr eaLnBrk="1" hangingPunct="1"/>
            <a:r>
              <a:rPr lang="en-GB" altLang="zh-TW" b="1" smtClean="0"/>
              <a:t>Occupation: </a:t>
            </a:r>
            <a:r>
              <a:rPr lang="en-GB" altLang="zh-TW" smtClean="0"/>
              <a:t>Housewife/homemaker</a:t>
            </a:r>
          </a:p>
          <a:p>
            <a:pPr eaLnBrk="1" hangingPunct="1"/>
            <a:r>
              <a:rPr lang="en-GB" altLang="zh-TW" b="1" smtClean="0"/>
              <a:t>Hobbies:</a:t>
            </a:r>
            <a:r>
              <a:rPr lang="en-GB" altLang="zh-TW" smtClean="0"/>
              <a:t> Knitting, looming</a:t>
            </a:r>
            <a:endParaRPr lang="en-GB" altLang="zh-TW" b="1" smtClean="0"/>
          </a:p>
          <a:p>
            <a:pPr eaLnBrk="1" hangingPunct="1"/>
            <a:r>
              <a:rPr lang="en-GB" altLang="zh-TW" b="1" smtClean="0"/>
              <a:t>Catchphrases: </a:t>
            </a:r>
            <a:r>
              <a:rPr lang="en-GB" altLang="zh-TW" smtClean="0"/>
              <a:t>Hmm…….</a:t>
            </a:r>
            <a:endParaRPr lang="zh-TW" altLang="en-US" smtClean="0"/>
          </a:p>
        </p:txBody>
      </p:sp>
      <p:pic>
        <p:nvPicPr>
          <p:cNvPr id="22531" name="內容版面配置區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948488" y="1557338"/>
            <a:ext cx="1714500" cy="3409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zh-TW" b="1" smtClean="0"/>
              <a:t>Bartholomew Jo-Jo Simpson (Bart)</a:t>
            </a:r>
            <a:endParaRPr lang="zh-TW" altLang="en-US" smtClean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68313" y="1412875"/>
            <a:ext cx="6489700" cy="50688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TW" b="1" dirty="0"/>
              <a:t>Identity:</a:t>
            </a:r>
            <a:r>
              <a:rPr lang="en-US" altLang="zh-TW" dirty="0"/>
              <a:t> the troublemaker of the Simpsons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TW" b="1" dirty="0"/>
              <a:t>Characteristics: </a:t>
            </a:r>
            <a:r>
              <a:rPr lang="en-US" altLang="zh-TW" dirty="0"/>
              <a:t>mischievousness, rebelliousness and disrespect for authority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Age: </a:t>
            </a:r>
            <a:r>
              <a:rPr lang="en-GB" altLang="zh-TW" dirty="0"/>
              <a:t>10 </a:t>
            </a:r>
            <a:endParaRPr lang="en-GB" altLang="zh-TW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 smtClean="0"/>
              <a:t>Catchphrases</a:t>
            </a:r>
            <a:r>
              <a:rPr lang="en-GB" altLang="zh-TW" b="1" dirty="0"/>
              <a:t>: </a:t>
            </a:r>
            <a:r>
              <a:rPr lang="en-GB" altLang="zh-TW" dirty="0"/>
              <a:t>Aye </a:t>
            </a:r>
            <a:r>
              <a:rPr lang="en-GB" altLang="zh-TW" dirty="0" err="1" smtClean="0"/>
              <a:t>Carumba</a:t>
            </a:r>
            <a:r>
              <a:rPr lang="en-GB" altLang="zh-TW" dirty="0" smtClean="0"/>
              <a:t>, I </a:t>
            </a:r>
            <a:r>
              <a:rPr lang="en-GB" altLang="zh-TW" dirty="0"/>
              <a:t>didn't do it!, and Don’t have a cow, man</a:t>
            </a:r>
            <a:r>
              <a:rPr lang="en-GB" altLang="zh-TW" dirty="0" smtClean="0"/>
              <a:t>!</a:t>
            </a:r>
            <a:r>
              <a:rPr lang="en-GB" altLang="zh-TW" dirty="0"/>
              <a:t> Eat my shorts</a:t>
            </a:r>
            <a:endParaRPr lang="en-GB" altLang="zh-TW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altLang="zh-TW" b="1" dirty="0"/>
              <a:t>Hobbies:</a:t>
            </a:r>
            <a:r>
              <a:rPr lang="en-GB" altLang="zh-TW" dirty="0"/>
              <a:t> Causing trouble (</a:t>
            </a:r>
            <a:r>
              <a:rPr lang="en-GB" altLang="zh-TW" dirty="0" err="1"/>
              <a:t>eg</a:t>
            </a:r>
            <a:r>
              <a:rPr lang="en-GB" altLang="zh-TW" dirty="0"/>
              <a:t> making prank calls to </a:t>
            </a:r>
            <a:r>
              <a:rPr lang="en-GB" altLang="zh-TW" dirty="0" err="1"/>
              <a:t>Moes</a:t>
            </a:r>
            <a:r>
              <a:rPr lang="en-GB" altLang="zh-TW" dirty="0"/>
              <a:t> Tavern), Watching TV, skateboarding.</a:t>
            </a:r>
            <a:endParaRPr lang="zh-TW" altLang="zh-TW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804025" y="1412875"/>
            <a:ext cx="2024063" cy="3024188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1052513"/>
            <a:ext cx="494665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" y="1916113"/>
            <a:ext cx="36988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958975"/>
            <a:ext cx="2973387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700</Words>
  <Application>Microsoft Office PowerPoint</Application>
  <PresentationFormat>On-screen Show (4:3)</PresentationFormat>
  <Paragraphs>119</Paragraphs>
  <Slides>63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簡報設計範本</vt:lpstr>
      </vt:variant>
      <vt:variant>
        <vt:i4>1</vt:i4>
      </vt:variant>
      <vt:variant>
        <vt:lpstr>投影片標題</vt:lpstr>
      </vt:variant>
      <vt:variant>
        <vt:i4>63</vt:i4>
      </vt:variant>
    </vt:vector>
  </HeadingPairs>
  <TitlesOfParts>
    <vt:vector size="70" baseType="lpstr">
      <vt:lpstr>Arial</vt:lpstr>
      <vt:lpstr>新細明體</vt:lpstr>
      <vt:lpstr>Calibri</vt:lpstr>
      <vt:lpstr>Book Antiqua</vt:lpstr>
      <vt:lpstr>Trebuchet MS</vt:lpstr>
      <vt:lpstr>Times New Roman</vt:lpstr>
      <vt:lpstr>Office 佈景主題</vt:lpstr>
      <vt:lpstr>The Simpsons</vt:lpstr>
      <vt:lpstr>Origin</vt:lpstr>
      <vt:lpstr>投影片 3</vt:lpstr>
      <vt:lpstr>Setting</vt:lpstr>
      <vt:lpstr>Theme </vt:lpstr>
      <vt:lpstr>投影片 6</vt:lpstr>
      <vt:lpstr>Homer Jay Simpson</vt:lpstr>
      <vt:lpstr>Marge Simpson</vt:lpstr>
      <vt:lpstr>Bartholomew Jo-Jo Simpson (Bart)</vt:lpstr>
      <vt:lpstr>Lisa Marie Simpson</vt:lpstr>
      <vt:lpstr>Margaret Simpson (Maggie)</vt:lpstr>
      <vt:lpstr>Abraham “Grampa” Simpson</vt:lpstr>
      <vt:lpstr>Ned Flanders</vt:lpstr>
      <vt:lpstr>Opening Credits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Achievements &amp; Awards</vt:lpstr>
      <vt:lpstr>Big Foot</vt:lpstr>
      <vt:lpstr>Big Foot</vt:lpstr>
      <vt:lpstr>Patterson Gimlin film(1967)</vt:lpstr>
      <vt:lpstr>Jacob’s Photos(2007)</vt:lpstr>
      <vt:lpstr>The craze of Big Foot</vt:lpstr>
      <vt:lpstr>Recreational  vehicle (RV)</vt:lpstr>
      <vt:lpstr>投影片 48</vt:lpstr>
      <vt:lpstr>投影片 49</vt:lpstr>
      <vt:lpstr>投影片 50</vt:lpstr>
      <vt:lpstr>投影片 51</vt:lpstr>
      <vt:lpstr>投影片 52</vt:lpstr>
      <vt:lpstr>投影片 53</vt:lpstr>
      <vt:lpstr>Plastic problem </vt:lpstr>
      <vt:lpstr>投影片 55</vt:lpstr>
      <vt:lpstr>投影片 56</vt:lpstr>
      <vt:lpstr>投影片 57</vt:lpstr>
      <vt:lpstr>投影片 58</vt:lpstr>
      <vt:lpstr>投影片 59</vt:lpstr>
      <vt:lpstr>投影片 60</vt:lpstr>
      <vt:lpstr>投影片 61</vt:lpstr>
      <vt:lpstr>投影片 62</vt:lpstr>
      <vt:lpstr>投影片 63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Origin</dc:title>
  <dc:creator>nccu_eng</dc:creator>
  <cp:lastModifiedBy>user</cp:lastModifiedBy>
  <cp:revision>28</cp:revision>
  <dcterms:created xsi:type="dcterms:W3CDTF">2011-03-21T05:11:44Z</dcterms:created>
  <dcterms:modified xsi:type="dcterms:W3CDTF">2011-03-24T05:06:22Z</dcterms:modified>
</cp:coreProperties>
</file>